
<file path=[Content_Types].xml><?xml version="1.0" encoding="utf-8"?>
<Types xmlns="http://schemas.openxmlformats.org/package/2006/content-types">
  <Default Extension="emf" ContentType="image/x-emf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70" r:id="rId4"/>
    <p:sldId id="257" r:id="rId5"/>
    <p:sldId id="285" r:id="rId6"/>
    <p:sldId id="299" r:id="rId7"/>
    <p:sldId id="258" r:id="rId8"/>
    <p:sldId id="281" r:id="rId9"/>
    <p:sldId id="279" r:id="rId10"/>
    <p:sldId id="259" r:id="rId11"/>
    <p:sldId id="283" r:id="rId12"/>
    <p:sldId id="274" r:id="rId13"/>
    <p:sldId id="284" r:id="rId14"/>
    <p:sldId id="278" r:id="rId15"/>
    <p:sldId id="261" r:id="rId16"/>
    <p:sldId id="289" r:id="rId17"/>
    <p:sldId id="262" r:id="rId18"/>
    <p:sldId id="300" r:id="rId19"/>
    <p:sldId id="291" r:id="rId20"/>
    <p:sldId id="292" r:id="rId21"/>
    <p:sldId id="301" r:id="rId22"/>
    <p:sldId id="304" r:id="rId23"/>
    <p:sldId id="295" r:id="rId24"/>
    <p:sldId id="296" r:id="rId25"/>
    <p:sldId id="276" r:id="rId26"/>
    <p:sldId id="298" r:id="rId27"/>
    <p:sldId id="297" r:id="rId28"/>
    <p:sldId id="263" r:id="rId29"/>
    <p:sldId id="302" r:id="rId30"/>
    <p:sldId id="303" r:id="rId31"/>
    <p:sldId id="294" r:id="rId32"/>
    <p:sldId id="268" r:id="rId33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1D0"/>
    <a:srgbClr val="FCF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0933" autoAdjust="0"/>
  </p:normalViewPr>
  <p:slideViewPr>
    <p:cSldViewPr>
      <p:cViewPr varScale="1">
        <p:scale>
          <a:sx n="35" d="100"/>
          <a:sy n="35" d="100"/>
        </p:scale>
        <p:origin x="1196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18:42:16.55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1C2C7-4545-489D-BCB4-226D59DD65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1D867-3F00-4E35-AE7A-32367F7BE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Good morning everyone and thank you for being here.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We are excited to present our senior project today.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My name is Abdulla and I am joined by my teammates Zabin and Abdelaziz 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Together, we have worked on a project that brings smart technology into real environments in a practical and meaningful way.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Our project is called the Autonomous Golf Cart.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It is designed to operate without a driver and navigate safely in places such as campuses, golf clubs, and large events.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Through this project, we aim to create a transportation solution that is smarter, safer, and more sustainable.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This aligns with Qatar’s national vision for innovation and clean mobility.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Let us begin by understanding the background and motivation behind this idea.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95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Jetson</a:t>
            </a:r>
          </a:p>
          <a:p>
            <a:r>
              <a:rPr lang="en-US" dirty="0"/>
              <a:t>Sensing </a:t>
            </a:r>
          </a:p>
          <a:p>
            <a:r>
              <a:rPr lang="en-US" dirty="0"/>
              <a:t>Vision</a:t>
            </a:r>
          </a:p>
          <a:p>
            <a:r>
              <a:rPr lang="en-US" dirty="0"/>
              <a:t>Drivers</a:t>
            </a:r>
          </a:p>
          <a:p>
            <a:r>
              <a:rPr lang="en-US" dirty="0"/>
              <a:t>Power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9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solution for the problems Abdulla mentioned in the beginning is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56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mbria" panose="020405030504060302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Met</a:t>
            </a:r>
            <a:r>
              <a:rPr lang="en-US" sz="1800" b="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, </a:t>
            </a:r>
            <a:r>
              <a:rPr lang="en-US" sz="1800" b="1" dirty="0">
                <a:effectLst/>
                <a:latin typeface="Cambria" panose="020405030504060302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The system responds within safe real-time limits.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mbria" panose="020405030504060302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Not met, Battery life was reduced due to a change in battery capacity and vehicle platform. Further optimization or battery upgrade may be needed to meet original target.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mbria" panose="020405030504060302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Met, Fully electric; suitable for campus and quiet zones.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effectLst/>
              <a:latin typeface="Cambria" panose="020405030504060302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mbria" panose="020405030504060302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Partially Met</a:t>
            </a:r>
            <a:r>
              <a:rPr lang="en-US" sz="1800" b="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, </a:t>
            </a:r>
            <a:r>
              <a:rPr lang="en-US" sz="1800" b="1" dirty="0">
                <a:effectLst/>
                <a:latin typeface="Cambria" panose="020405030504060302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Accurate detection in most cases; needs tuning for angular edges.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mbria" panose="020405030504060302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Met</a:t>
            </a:r>
            <a:r>
              <a:rPr lang="en-US" sz="1800" b="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, </a:t>
            </a:r>
            <a:r>
              <a:rPr lang="en-US" sz="1800" b="1" dirty="0">
                <a:effectLst/>
                <a:latin typeface="Cambria" panose="020405030504060302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No security fails 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5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 time, </a:t>
            </a:r>
            <a:r>
              <a:rPr lang="en-US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worked in parallel where possible.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took </a:t>
            </a:r>
            <a:r>
              <a:rPr lang="en-US" dirty="0" err="1"/>
              <a:t>promesses</a:t>
            </a:r>
            <a:r>
              <a:rPr lang="en-US" dirty="0"/>
              <a:t> from companies and the </a:t>
            </a:r>
            <a:r>
              <a:rPr lang="en-US" dirty="0" err="1"/>
              <a:t>uni</a:t>
            </a:r>
            <a:r>
              <a:rPr lang="en-US" dirty="0"/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started integration as soon as cart was available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project is for larger team, </a:t>
            </a:r>
            <a:r>
              <a:rPr lang="en-US" sz="1800" b="1" dirty="0">
                <a:effectLst/>
                <a:latin typeface="Cambria" panose="02040503050406030204" pitchFamily="18" charset="0"/>
                <a:ea typeface="MS Gothic" panose="020B0609070205080204" pitchFamily="49" charset="-128"/>
                <a:cs typeface="Calibri" panose="020F0502020204030204" pitchFamily="34" charset="0"/>
              </a:rPr>
              <a:t>Delegated tasks efficiently based on skillsets.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initial workspace, </a:t>
            </a:r>
            <a:r>
              <a:rPr lang="en-US" sz="1800" b="1" dirty="0">
                <a:effectLst/>
                <a:latin typeface="Cambria" panose="02040503050406030204" pitchFamily="18" charset="0"/>
                <a:ea typeface="MS Gothic" panose="020B0609070205080204" pitchFamily="49" charset="-128"/>
                <a:cs typeface="Calibri" panose="020F0502020204030204" pitchFamily="34" charset="0"/>
              </a:rPr>
              <a:t>Supervisor provided a workspace mid-semester.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affordable components and leveraged university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63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  <a:p>
            <a:endParaRPr lang="en-US" dirty="0"/>
          </a:p>
          <a:p>
            <a:r>
              <a:rPr lang="en-US" dirty="0"/>
              <a:t>Code for ultra</a:t>
            </a:r>
          </a:p>
          <a:p>
            <a:endParaRPr lang="en-US" dirty="0"/>
          </a:p>
          <a:p>
            <a:r>
              <a:rPr lang="en-US" dirty="0"/>
              <a:t>Drivers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5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every 0.2 sec</a:t>
            </a:r>
          </a:p>
          <a:p>
            <a:endParaRPr lang="en-US" dirty="0"/>
          </a:p>
          <a:p>
            <a:r>
              <a:rPr lang="en-US" dirty="0"/>
              <a:t>Robo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36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ROS 2 played a core role in making our golf cart autonomous.</a:t>
            </a:r>
          </a:p>
          <a:p>
            <a:br>
              <a:rPr lang="en-US" dirty="0"/>
            </a:br>
            <a:r>
              <a:rPr lang="en-US" dirty="0"/>
              <a:t>It allowed different parts of the system—like the ultrasonic sensors and the motors—to talk to each other in real time through </a:t>
            </a:r>
            <a:r>
              <a:rPr lang="en-US" dirty="0" err="1"/>
              <a:t>dds</a:t>
            </a:r>
            <a:r>
              <a:rPr lang="en-US" dirty="0"/>
              <a:t> protocol which enable ros2 to communicate on Realtime.</a:t>
            </a:r>
            <a:br>
              <a:rPr lang="en-US" dirty="0"/>
            </a:br>
            <a:r>
              <a:rPr lang="en-US" dirty="0"/>
              <a:t>We used ROS 2 nodes to process this data and decide how the cart should move.</a:t>
            </a:r>
            <a:br>
              <a:rPr lang="en-US" dirty="0"/>
            </a:br>
            <a:r>
              <a:rPr lang="en-US" dirty="0"/>
              <a:t>For example, if the ultrasonic sensor detected something very close, the system could immediately trigger an emergency stop using a ROS topic.</a:t>
            </a:r>
            <a:br>
              <a:rPr lang="en-US" dirty="0"/>
            </a:br>
            <a:r>
              <a:rPr lang="en-US" dirty="0"/>
              <a:t>Thanks to ROS 2, we could also visualize most of the needed systems, which really helped us debug the system and make sure the different subsystems worked correctly.</a:t>
            </a:r>
            <a:br>
              <a:rPr lang="en-US" dirty="0"/>
            </a:br>
            <a:r>
              <a:rPr lang="en-US" dirty="0"/>
              <a:t>Overall, ROS 2 made our system modular, reliable, and easier to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9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29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System partially Integrated: subsystems (Jetson, Arduino, sensors, drivers) successfully connected and operational.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Obstacle Detection: Ultrasonic sensors achieved responsive emergency stop within 0.2 seconds for objects closer than 30 cm.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Perception Pipeline Operational: camera and LiDAR streams integrated through ROS 2.</a:t>
            </a:r>
          </a:p>
          <a:p>
            <a:pPr algn="just"/>
            <a:endParaRPr lang="en-US" altLang="en-US" sz="12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Control Reliable: Steering and propulsion via Arduino + MDDS30 &amp; MD20A drivers confirmed to respond correctly to commands.</a:t>
            </a:r>
          </a:p>
          <a:p>
            <a:pPr algn="just"/>
            <a:endParaRPr lang="en-US" altLang="en-US" sz="12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Power System: Jetson and peripherals powered via 24V battery and buck converter without voltage drops.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Prototype Completed: </a:t>
            </a:r>
            <a:r>
              <a:rPr lang="en-US" altLang="en-US" sz="12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partiatl</a:t>
            </a:r>
            <a:r>
              <a:rPr lang="en-US" alt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successfully deployed on a small electric vehicle for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86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6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29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Transition to a Full-Sized Golf Cart: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While the prototype was validated on a smaller vehicle, the original vision remains to implement this system on a real electric golf cart. This would enable further testing in real environments and demonstrate true operational viability.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Enhanced Object Detection and Avoidance: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Future iterations will focus on completing the YOLOv5-based object detection pipeline and integrating it with dynamic obstacle avoidance logic. These features are critical for real-time decision-making in complex environments.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Advanced Path Planning and Navigation: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Future work will include full autonomous route planning and path execution, with smooth re-routing in the presence of dynamic obstacles.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Improved System Calibration and Performance Tuning: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Fine-tuning sensor positions, synchronizing data streams, and optimizing CPU/GPU usage on the Jetson will improve responsiveness and stability.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Power and Runtime Optimization: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Battery performance will be enhanced through hardware upgrades and load balancing to meet or exceed the targeted 4-hour runtime.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Security and Data Handling Enhancements: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Implementing encryption and secure communication protocols will help meet data security and privacy constraints.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Expanded Testing Conditions: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Future testing will cover variable lighting, terrain, and pedestrian traffic to better simulate deployment conditions and improve reliability.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Reintegrating a depth-sensing camera (such as Intel RealSense) is planned to enhance object detection and depth-based navigation.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7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Golf carts are already common in controlled environments such as university campuses, resorts, and stadiums.  </a:t>
            </a:r>
            <a:br>
              <a:rPr lang="en-US" sz="12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2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They are small, quiet, and ideal for short trips within limited areas.</a:t>
            </a:r>
            <a:br>
              <a:rPr lang="en-US" sz="12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2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2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During the FIFA World Cup 2022 in Qatar, golf carts played an important role in helping staff and organizers move smoothly across large areas.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Such events highlight how useful small vehicles can be in calm and well-managed areas, where everything moves slowly and the roads are simple.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Even though these carts are helpful, most of them still require a person to drive.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This creates challenges such as depending on drivers, facing mistakes, and spending more money on labor.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In our project, we worked on creating a golf cart that moves and drives on its own without needing a driver.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With this system, movement becomes faster, safer, and more friendly to both people and the environment.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Golf carts that rely on human drivers often come with several issues.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They require more resources to operate, and they are more likely to be involved in mistakes due to human error.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In fact, studies show that over 90 percent of traffic accidents happen because of human mistakes, which makes safety a major concern.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Furthermore, many of these carts still run on fuel, which not only harms the environment but also produces noise.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br>
              <a:rPr lang="en-US" sz="18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Because of that, they are not the best option for clean and peaceful places such as campuses, parks, or resorts.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For this reason, there is a clear need for a smarter and cleaner alternative.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Electric and autonomous systems offer a better solution because they reduce pollution, minimize risks, and operate more efficiently.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Therefore, our goal is to build a smart electric cart that drives by itself and make decisions in real time, without relying on a human driver.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71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Building this system brought several challenges, both technical and non-technical.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From a technical point of view, one of our main goals was to ensure the cart could safely detect and avoid obstacles.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To make this possible, we used a combination of LiDAR, cameras, and ultrasonic sensors, all working together.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In addition, We had to process the </a:t>
            </a:r>
            <a:r>
              <a:rPr lang="en-US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data fast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 to allow the cart to react quickly to any situation.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Power management was also a challenge, as we needed the system to operate smoothly and efficiently.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On the non-technical side, we needed to gain trust from users who might feel unsure about autonomous vehicles.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We also had to meet safety standards, follow legal requirements, and make sure the system was affordable and easy to maintain.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All of these challenges made us try different ideas, fix problems again and again, and use real engineering skills to make the system better.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Through this experience, we developed both our technical skills and our ability to collaborate and solve real-world problems.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34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To solve these challenges, we set clear objectives for our project.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Our first goal was to build a golf cart that can work by itself without any help. 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It should be able to see what’s in front of it, follow a clear road, and stop or change direction when needed.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To achieve this, we selected advanced sensors such as LiDAR for 3D mapping, cameras for vision, and ultrasonic sensors for nearby detection.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These sensors allow the cart to understand its surroundings and make smart decisions.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We also aimed to process all sensor data in real time using powerful onboard hardware and ROS2 software.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This allows the system to react quickly and efficiently while the cart is moving.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Finally, we designed the system to be modular and cost-effective.  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This make it easy to upgrade in the future and suitable for real testing in environments like university campuses.</a:t>
            </a: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In summary, our objective was to build a smart, safe, and future-ready autonomous golf cart that solves real transportation needs.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8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Talk about each subsystem and did we used for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55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6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D867-3F00-4E35-AE7A-32367F7BE0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8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96496" y="3996131"/>
            <a:ext cx="7507706" cy="2183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Visio_Drawing.vsd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01950" y="1203212"/>
            <a:ext cx="9595065" cy="3659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400"/>
              </a:lnSpc>
              <a:spcBef>
                <a:spcPts val="100"/>
              </a:spcBef>
            </a:pPr>
            <a:r>
              <a:rPr spc="-75" dirty="0"/>
              <a:t>Autonomous</a:t>
            </a:r>
            <a:r>
              <a:rPr spc="-260" dirty="0"/>
              <a:t> </a:t>
            </a:r>
            <a:r>
              <a:rPr spc="-114" dirty="0"/>
              <a:t>Golf</a:t>
            </a:r>
            <a:r>
              <a:rPr spc="-254" dirty="0"/>
              <a:t> </a:t>
            </a:r>
            <a:r>
              <a:rPr spc="-105" dirty="0"/>
              <a:t>Cart</a:t>
            </a:r>
            <a:br>
              <a:rPr lang="en-US" spc="-105" dirty="0"/>
            </a:br>
            <a:br>
              <a:rPr lang="en-US" spc="-105" dirty="0"/>
            </a:br>
            <a:r>
              <a:rPr lang="en-US" sz="4800" dirty="0"/>
              <a:t>Supervisor: </a:t>
            </a:r>
            <a:r>
              <a:rPr lang="en-US" sz="4800" dirty="0" err="1"/>
              <a:t>Dr.Uvais</a:t>
            </a:r>
            <a:r>
              <a:rPr lang="en-US" sz="4800" dirty="0"/>
              <a:t> Qidwai</a:t>
            </a:r>
            <a:br>
              <a:rPr lang="en-US" sz="4800" dirty="0"/>
            </a:br>
            <a:endParaRPr spc="-105" dirty="0"/>
          </a:p>
        </p:txBody>
      </p:sp>
      <p:pic>
        <p:nvPicPr>
          <p:cNvPr id="1026" name="Picture 2" descr="Cart conversations: Agronomics - Golf Course Industry">
            <a:extLst>
              <a:ext uri="{FF2B5EF4-FFF2-40B4-BE49-F238E27FC236}">
                <a16:creationId xmlns:a16="http://schemas.microsoft.com/office/drawing/2014/main" id="{DA260198-35AB-2743-7C14-2BAD3E74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5" y="3158029"/>
            <a:ext cx="9595065" cy="78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8FAAEC4-5F3E-69F7-2B66-812F08853809}"/>
              </a:ext>
            </a:extLst>
          </p:cNvPr>
          <p:cNvSpPr>
            <a:spLocks/>
          </p:cNvSpPr>
          <p:nvPr/>
        </p:nvSpPr>
        <p:spPr>
          <a:xfrm>
            <a:off x="2957601" y="3882859"/>
            <a:ext cx="3260979" cy="3176243"/>
          </a:xfrm>
          <a:prstGeom prst="flowChartProcess">
            <a:avLst/>
          </a:prstGeom>
          <a:solidFill>
            <a:srgbClr val="F1E1D0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1E1D0"/>
                </a:solidFill>
              </a:rPr>
              <a:t>Project Group Members:</a:t>
            </a:r>
            <a:br>
              <a:rPr lang="en-US" sz="3200" b="1" dirty="0">
                <a:solidFill>
                  <a:srgbClr val="F1E1D0"/>
                </a:solidFill>
              </a:rPr>
            </a:br>
            <a:r>
              <a:rPr lang="en-US" sz="3200" b="1" dirty="0">
                <a:solidFill>
                  <a:schemeClr val="tx1"/>
                </a:solidFill>
              </a:rPr>
              <a:t>Abdelaziz Shehata (202107370)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Zabin </a:t>
            </a:r>
            <a:r>
              <a:rPr lang="en-US" sz="3200" b="1" dirty="0" err="1">
                <a:solidFill>
                  <a:schemeClr val="tx1"/>
                </a:solidFill>
              </a:rPr>
              <a:t>AlDosari</a:t>
            </a:r>
            <a:r>
              <a:rPr lang="en-US" sz="3200" b="1" dirty="0">
                <a:solidFill>
                  <a:schemeClr val="tx1"/>
                </a:solidFill>
              </a:rPr>
              <a:t> (202009034)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Abdulla Musa (202006166)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1FDB9C-3BF6-4B2A-F570-59EE29A27318}"/>
              </a:ext>
            </a:extLst>
          </p:cNvPr>
          <p:cNvGrpSpPr/>
          <p:nvPr/>
        </p:nvGrpSpPr>
        <p:grpSpPr>
          <a:xfrm>
            <a:off x="9646650" y="3548081"/>
            <a:ext cx="9005243" cy="6300528"/>
            <a:chOff x="9646650" y="3548081"/>
            <a:chExt cx="9005243" cy="6300528"/>
          </a:xfrm>
        </p:grpSpPr>
        <p:pic>
          <p:nvPicPr>
            <p:cNvPr id="4" name="图片 37">
              <a:extLst>
                <a:ext uri="{FF2B5EF4-FFF2-40B4-BE49-F238E27FC236}">
                  <a16:creationId xmlns:a16="http://schemas.microsoft.com/office/drawing/2014/main" id="{3211D928-B513-E3D3-DB21-7CB3695B5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6609" y="4981868"/>
              <a:ext cx="3795284" cy="4866741"/>
            </a:xfrm>
            <a:prstGeom prst="rect">
              <a:avLst/>
            </a:prstGeom>
            <a:effectLst>
              <a:outerShdw blurRad="50800" dist="596900" dir="5400000" algn="t" rotWithShape="0">
                <a:srgbClr val="8927F5">
                  <a:alpha val="40000"/>
                </a:srgbClr>
              </a:outerShdw>
            </a:effectLst>
          </p:spPr>
        </p:pic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B0DCD844-A9B5-611F-802B-5991E8957ECA}"/>
                </a:ext>
              </a:extLst>
            </p:cNvPr>
            <p:cNvSpPr>
              <a:spLocks/>
            </p:cNvSpPr>
            <p:nvPr/>
          </p:nvSpPr>
          <p:spPr>
            <a:xfrm flipH="1">
              <a:off x="9646650" y="3548081"/>
              <a:ext cx="5619319" cy="3776205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Hello, I am AZA</a:t>
              </a:r>
              <a:br>
                <a:rPr lang="en-US" sz="2400" dirty="0"/>
              </a:br>
              <a:r>
                <a:rPr lang="en-US" sz="2400" dirty="0"/>
                <a:t>I will Guide you through your Presentation Today</a:t>
              </a:r>
              <a:br>
                <a:rPr lang="en-US" sz="2400" dirty="0"/>
              </a:br>
              <a:r>
                <a:rPr lang="en-US" sz="2400" dirty="0"/>
                <a:t>Ready!!</a:t>
              </a:r>
              <a:br>
                <a:rPr lang="en-US" sz="2400" dirty="0"/>
              </a:br>
              <a:r>
                <a:rPr lang="en-US" sz="2400" dirty="0"/>
                <a:t>Let’s meet the members of this project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B8B0D-0823-1AA7-900A-F129D1BB37F2}"/>
              </a:ext>
            </a:extLst>
          </p:cNvPr>
          <p:cNvGrpSpPr/>
          <p:nvPr/>
        </p:nvGrpSpPr>
        <p:grpSpPr>
          <a:xfrm>
            <a:off x="9535210" y="3778250"/>
            <a:ext cx="9553022" cy="5732661"/>
            <a:chOff x="9646649" y="3548081"/>
            <a:chExt cx="9553022" cy="573266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5F3D657-5B48-A4BD-B9C0-B552366E0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0072" y="4861143"/>
              <a:ext cx="4419599" cy="441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6CFCCC6F-083C-060E-287B-D7558BD858D5}"/>
                </a:ext>
              </a:extLst>
            </p:cNvPr>
            <p:cNvSpPr>
              <a:spLocks/>
            </p:cNvSpPr>
            <p:nvPr/>
          </p:nvSpPr>
          <p:spPr>
            <a:xfrm flipH="1">
              <a:off x="9646649" y="3548081"/>
              <a:ext cx="5619319" cy="3776205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Hello, I am AZA in my new shape.</a:t>
              </a:r>
              <a:br>
                <a:rPr lang="en-US" sz="2400" dirty="0"/>
              </a:br>
              <a:r>
                <a:rPr lang="en-US" sz="2400" dirty="0"/>
                <a:t>I will Guide you through your Presentation Today</a:t>
              </a:r>
              <a:br>
                <a:rPr lang="en-US" sz="2400" dirty="0"/>
              </a:br>
              <a:r>
                <a:rPr lang="en-US" sz="2400" dirty="0"/>
                <a:t>Ready!!</a:t>
              </a:r>
              <a:br>
                <a:rPr lang="en-US" sz="2400" dirty="0"/>
              </a:br>
              <a:r>
                <a:rPr lang="en-US" sz="2400" dirty="0"/>
                <a:t>Let’s meet the members of this project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615430" cy="127541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0"/>
              </a:spcBef>
            </a:pPr>
            <a:r>
              <a:rPr lang="en-US" sz="4250" spc="260" dirty="0">
                <a:solidFill>
                  <a:srgbClr val="FFAB40"/>
                </a:solidFill>
              </a:rPr>
              <a:t>Hardware high-level Architecture</a:t>
            </a:r>
            <a:endParaRPr lang="en-US" sz="425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082C969-D267-71C0-B1B7-C24E34DD6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3007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0D65DB1-26E8-660C-3B3D-10B3FB20CF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01078"/>
              </p:ext>
            </p:extLst>
          </p:nvPr>
        </p:nvGraphicFramePr>
        <p:xfrm>
          <a:off x="6635750" y="481111"/>
          <a:ext cx="10421165" cy="906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029536" imgH="6115050" progId="Visio.Drawing.15">
                  <p:embed/>
                </p:oleObj>
              </mc:Choice>
              <mc:Fallback>
                <p:oleObj name="Visio" r:id="rId4" imgW="7029536" imgH="61150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0" y="481111"/>
                        <a:ext cx="10421165" cy="9069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615430" cy="127541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0"/>
              </a:spcBef>
            </a:pPr>
            <a:r>
              <a:rPr lang="en-US" sz="4250" spc="260" dirty="0">
                <a:solidFill>
                  <a:srgbClr val="FFAB40"/>
                </a:solidFill>
              </a:rPr>
              <a:t>Software high-level Architecture</a:t>
            </a:r>
            <a:endParaRPr lang="en-US" sz="425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9F859-EDE1-A7AA-3EA9-A1C4F0DF3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14" y="2764235"/>
            <a:ext cx="11734800" cy="728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7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350" y="4235450"/>
            <a:ext cx="7386613" cy="1051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85"/>
              </a:spcBef>
            </a:pPr>
            <a:r>
              <a:rPr lang="en-US" sz="7200" spc="-10" dirty="0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0E5E5B0-2D37-B3CB-5079-735546FFE146}"/>
              </a:ext>
            </a:extLst>
          </p:cNvPr>
          <p:cNvSpPr/>
          <p:nvPr/>
        </p:nvSpPr>
        <p:spPr>
          <a:xfrm flipH="1">
            <a:off x="5797550" y="3481082"/>
            <a:ext cx="8575402" cy="4355883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How will you gather all these hardware together?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B5AC29-DDF9-1D5E-23BD-D1403753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02692" y="5114627"/>
            <a:ext cx="5938838" cy="60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8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446750" cy="104838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615430" cy="127541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0"/>
              </a:spcBef>
            </a:pPr>
            <a:r>
              <a:rPr lang="en-US" sz="4250" spc="260" dirty="0">
                <a:solidFill>
                  <a:srgbClr val="FFAB40"/>
                </a:solidFill>
              </a:rPr>
              <a:t>System Connectivity</a:t>
            </a:r>
            <a:endParaRPr lang="en-US" sz="425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91FEBCF-34DC-86C5-21D5-EB107912D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3975" y="26521"/>
            <a:ext cx="246105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9A2B34-CEF0-600C-2571-8B7C405B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50" y="-58272"/>
            <a:ext cx="12573000" cy="10964197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89332D18-5021-49AB-9910-6116BE61745B}"/>
              </a:ext>
            </a:extLst>
          </p:cNvPr>
          <p:cNvSpPr/>
          <p:nvPr/>
        </p:nvSpPr>
        <p:spPr>
          <a:xfrm>
            <a:off x="1301750" y="2389775"/>
            <a:ext cx="4991247" cy="2428894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 fact: I see better than humans! LiDAR, cameras, sensors you name it, I’ve got it!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6E279-DF80-8C34-64F6-95CC1D9AE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263" y="4124649"/>
            <a:ext cx="4567868" cy="46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2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350" y="4235450"/>
            <a:ext cx="8534400" cy="2182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85"/>
              </a:spcBef>
            </a:pPr>
            <a:r>
              <a:rPr lang="en-US" sz="7200" spc="-10" dirty="0">
                <a:solidFill>
                  <a:srgbClr val="FFFFFF"/>
                </a:solidFill>
                <a:latin typeface="Verdana"/>
                <a:cs typeface="Verdana"/>
              </a:rPr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154420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83550" y="425450"/>
            <a:ext cx="6498590" cy="3930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50" spc="-45" dirty="0">
                <a:solidFill>
                  <a:srgbClr val="FFAB40"/>
                </a:solidFill>
              </a:rPr>
              <a:t>Proposed Solution</a:t>
            </a:r>
            <a:endParaRPr sz="2450" dirty="0"/>
          </a:p>
        </p:txBody>
      </p:sp>
      <p:sp>
        <p:nvSpPr>
          <p:cNvPr id="4" name="object 4"/>
          <p:cNvSpPr txBox="1"/>
          <p:nvPr/>
        </p:nvSpPr>
        <p:spPr>
          <a:xfrm>
            <a:off x="8200138" y="4943957"/>
            <a:ext cx="7581900" cy="1275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10"/>
              </a:spcBef>
            </a:pPr>
            <a:r>
              <a:rPr lang="en-US" sz="2050" dirty="0">
                <a:solidFill>
                  <a:srgbClr val="FFFFFF"/>
                </a:solidFill>
                <a:latin typeface="Verdana"/>
                <a:cs typeface="Verdana"/>
              </a:rPr>
              <a:t>To address these issues, a scalable, autonomous golf cart system is proposed, integrating advanced sensors, AI, and electric vehicle technologies to enhance safety, reduce costs, and support sustainability goals. </a:t>
            </a:r>
            <a:endParaRPr lang="en-US" sz="2050" dirty="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58AD6-1FFE-0E28-BD61-2912EE783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4" y="1644650"/>
            <a:ext cx="7321550" cy="7454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350" y="4235450"/>
            <a:ext cx="8534400" cy="2182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85"/>
              </a:spcBef>
            </a:pPr>
            <a:r>
              <a:rPr lang="en-US" sz="7200" spc="-10" dirty="0">
                <a:solidFill>
                  <a:srgbClr val="FFFFFF"/>
                </a:solidFill>
                <a:latin typeface="Verdana"/>
                <a:cs typeface="Verdana"/>
              </a:rPr>
              <a:t>Design constraints</a:t>
            </a:r>
          </a:p>
        </p:txBody>
      </p:sp>
    </p:spTree>
    <p:extLst>
      <p:ext uri="{BB962C8B-B14F-4D97-AF65-F5344CB8AC3E}">
        <p14:creationId xmlns:p14="http://schemas.microsoft.com/office/powerpoint/2010/main" val="418039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CC20BD4-F4DE-8530-6772-5DE9C471C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8614" y="111390"/>
            <a:ext cx="5242560" cy="53347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spc="-50" dirty="0">
                <a:solidFill>
                  <a:srgbClr val="FFAB40"/>
                </a:solidFill>
              </a:rPr>
              <a:t>Design constraints</a:t>
            </a:r>
            <a:endParaRPr lang="en-US" sz="33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0B00FF-2E49-0EE7-CBE3-B999A6C6E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218898"/>
              </p:ext>
            </p:extLst>
          </p:nvPr>
        </p:nvGraphicFramePr>
        <p:xfrm>
          <a:off x="996950" y="4540250"/>
          <a:ext cx="9184005" cy="3023870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295" endPos="92000" dist="101600" dir="5400000" sy="-100000" algn="bl" rotWithShape="0"/>
                </a:effectLst>
                <a:tableStyleId>{5C22544A-7EE6-4342-B048-85BDC9FD1C3A}</a:tableStyleId>
              </a:tblPr>
              <a:tblGrid>
                <a:gridCol w="9184005">
                  <a:extLst>
                    <a:ext uri="{9D8B030D-6E8A-4147-A177-3AD203B41FA5}">
                      <a16:colId xmlns:a16="http://schemas.microsoft.com/office/drawing/2014/main" val="1130214150"/>
                    </a:ext>
                  </a:extLst>
                </a:gridCol>
              </a:tblGrid>
              <a:tr h="604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Real-Time Responsiveness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345003"/>
                  </a:ext>
                </a:extLst>
              </a:tr>
              <a:tr h="604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Power Efficiency and Battery Life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747228"/>
                  </a:ext>
                </a:extLst>
              </a:tr>
              <a:tr h="604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Environmental Impact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992693"/>
                  </a:ext>
                </a:extLst>
              </a:tr>
              <a:tr h="604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Safety and Collision Avoidance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82258"/>
                  </a:ext>
                </a:extLst>
              </a:tr>
              <a:tr h="604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Data Security and Privacy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47938"/>
                  </a:ext>
                </a:extLst>
              </a:tr>
            </a:tbl>
          </a:graphicData>
        </a:graphic>
      </p:graphicFrame>
      <p:sp>
        <p:nvSpPr>
          <p:cNvPr id="11" name="object 4">
            <a:extLst>
              <a:ext uri="{FF2B5EF4-FFF2-40B4-BE49-F238E27FC236}">
                <a16:creationId xmlns:a16="http://schemas.microsoft.com/office/drawing/2014/main" id="{37684532-6546-82F0-9C0B-E2B851555E2E}"/>
              </a:ext>
            </a:extLst>
          </p:cNvPr>
          <p:cNvSpPr txBox="1">
            <a:spLocks/>
          </p:cNvSpPr>
          <p:nvPr/>
        </p:nvSpPr>
        <p:spPr>
          <a:xfrm>
            <a:off x="1968614" y="3168650"/>
            <a:ext cx="5242560" cy="53347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>
            <a:lvl1pPr>
              <a:defRPr sz="470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kern="0" spc="-50">
                <a:solidFill>
                  <a:srgbClr val="FFAB40"/>
                </a:solidFill>
              </a:rPr>
              <a:t>Design constraints</a:t>
            </a:r>
            <a:endParaRPr lang="en-US" sz="3300" kern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E8DFD8-A7A8-8829-768B-FC41CEFA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9572" y="1720850"/>
            <a:ext cx="7321550" cy="7454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CC20BD4-F4DE-8530-6772-5DE9C471C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8614" y="111390"/>
            <a:ext cx="5242560" cy="53347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spc="-50" dirty="0">
                <a:solidFill>
                  <a:srgbClr val="FFAB40"/>
                </a:solidFill>
              </a:rPr>
              <a:t>Design constraints</a:t>
            </a:r>
            <a:endParaRPr lang="en-US" sz="33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0B00FF-2E49-0EE7-CBE3-B999A6C6E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68215"/>
              </p:ext>
            </p:extLst>
          </p:nvPr>
        </p:nvGraphicFramePr>
        <p:xfrm>
          <a:off x="996950" y="4540250"/>
          <a:ext cx="9184005" cy="3023870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295" endPos="92000" dist="101600" dir="5400000" sy="-100000" algn="bl" rotWithShape="0"/>
                </a:effectLst>
                <a:tableStyleId>{5C22544A-7EE6-4342-B048-85BDC9FD1C3A}</a:tableStyleId>
              </a:tblPr>
              <a:tblGrid>
                <a:gridCol w="9184005">
                  <a:extLst>
                    <a:ext uri="{9D8B030D-6E8A-4147-A177-3AD203B41FA5}">
                      <a16:colId xmlns:a16="http://schemas.microsoft.com/office/drawing/2014/main" val="1130214150"/>
                    </a:ext>
                  </a:extLst>
                </a:gridCol>
              </a:tblGrid>
              <a:tr h="604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Limited Time Availability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345003"/>
                  </a:ext>
                </a:extLst>
              </a:tr>
              <a:tr h="604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No Initial Golf Cart Provided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747228"/>
                  </a:ext>
                </a:extLst>
              </a:tr>
              <a:tr h="604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Lack of Team Members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992693"/>
                  </a:ext>
                </a:extLst>
              </a:tr>
              <a:tr h="604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No Initial Workspace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82258"/>
                  </a:ext>
                </a:extLst>
              </a:tr>
              <a:tr h="604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No Financial Sponsorship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47938"/>
                  </a:ext>
                </a:extLst>
              </a:tr>
            </a:tbl>
          </a:graphicData>
        </a:graphic>
      </p:graphicFrame>
      <p:sp>
        <p:nvSpPr>
          <p:cNvPr id="11" name="object 4">
            <a:extLst>
              <a:ext uri="{FF2B5EF4-FFF2-40B4-BE49-F238E27FC236}">
                <a16:creationId xmlns:a16="http://schemas.microsoft.com/office/drawing/2014/main" id="{37684532-6546-82F0-9C0B-E2B851555E2E}"/>
              </a:ext>
            </a:extLst>
          </p:cNvPr>
          <p:cNvSpPr txBox="1">
            <a:spLocks/>
          </p:cNvSpPr>
          <p:nvPr/>
        </p:nvSpPr>
        <p:spPr>
          <a:xfrm>
            <a:off x="996950" y="3397250"/>
            <a:ext cx="10915536" cy="53347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>
            <a:lvl1pPr>
              <a:defRPr sz="470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kern="0" spc="-50" dirty="0">
                <a:solidFill>
                  <a:srgbClr val="FFAB40"/>
                </a:solidFill>
              </a:rPr>
              <a:t>Logistical &amp; Organizational  constraints</a:t>
            </a:r>
            <a:endParaRPr lang="en-US" sz="33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F6B9A-7C3C-8315-BBAA-1522062F0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9572" y="1720850"/>
            <a:ext cx="7321550" cy="74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6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350" y="4235450"/>
            <a:ext cx="11125200" cy="2182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1899"/>
              </a:lnSpc>
              <a:spcBef>
                <a:spcPts val="85"/>
              </a:spcBef>
            </a:pPr>
            <a:r>
              <a:rPr lang="en-US" sz="7200" spc="-10" dirty="0">
                <a:solidFill>
                  <a:srgbClr val="FFFFFF"/>
                </a:solidFill>
                <a:latin typeface="Verdana"/>
                <a:cs typeface="Verdana"/>
              </a:rPr>
              <a:t>Implementation and Testing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55D88CF-E9D9-EC76-CF31-FE11497B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50" y="5155271"/>
            <a:ext cx="4419599" cy="44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25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464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5" dirty="0">
                <a:solidFill>
                  <a:srgbClr val="FFAB40"/>
                </a:solidFill>
              </a:rPr>
              <a:t>Table of contents</a:t>
            </a:r>
            <a:endParaRPr sz="36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F169D52-1797-2945-3FEB-1FC736337386}"/>
              </a:ext>
            </a:extLst>
          </p:cNvPr>
          <p:cNvSpPr/>
          <p:nvPr/>
        </p:nvSpPr>
        <p:spPr>
          <a:xfrm>
            <a:off x="3054350" y="1092510"/>
            <a:ext cx="4419600" cy="251460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Before we proceed, let’s figure out the content of our 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EC74F-859F-B9EE-0E12-05A070776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690" y="41630"/>
            <a:ext cx="5938838" cy="6046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21196-066D-E881-B0A5-651A9537D10A}"/>
              </a:ext>
            </a:extLst>
          </p:cNvPr>
          <p:cNvSpPr txBox="1"/>
          <p:nvPr/>
        </p:nvSpPr>
        <p:spPr>
          <a:xfrm>
            <a:off x="9130296" y="3607110"/>
            <a:ext cx="9946886" cy="4567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+mj-lt"/>
              <a:buAutoNum type="arabicPeriod"/>
            </a:pPr>
            <a:r>
              <a:rPr lang="en-US" sz="2800" spc="-10" dirty="0">
                <a:solidFill>
                  <a:srgbClr val="FFFFFF"/>
                </a:solidFill>
                <a:latin typeface="Verdana"/>
                <a:cs typeface="Verdana"/>
              </a:rPr>
              <a:t>Introduction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+mj-lt"/>
              <a:buAutoNum type="arabicPeriod"/>
            </a:pPr>
            <a:r>
              <a:rPr lang="en-US" sz="2800" spc="-10" dirty="0">
                <a:solidFill>
                  <a:srgbClr val="FFFFFF"/>
                </a:solidFill>
                <a:latin typeface="Verdana"/>
                <a:cs typeface="Verdana"/>
              </a:rPr>
              <a:t>Challenges 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+mj-lt"/>
              <a:buAutoNum type="arabicPeriod"/>
            </a:pPr>
            <a:r>
              <a:rPr lang="en-US" sz="2800" spc="-10" dirty="0">
                <a:solidFill>
                  <a:srgbClr val="FFFFFF"/>
                </a:solidFill>
                <a:latin typeface="Verdana"/>
                <a:cs typeface="Verdana"/>
              </a:rPr>
              <a:t>High – Level Architecture (Hardware &amp; Software)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+mj-lt"/>
              <a:buAutoNum type="arabicPeriod"/>
            </a:pPr>
            <a:r>
              <a:rPr lang="en-US" sz="2800" spc="-10" dirty="0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+mj-lt"/>
              <a:buAutoNum type="arabicPeriod"/>
            </a:pPr>
            <a:r>
              <a:rPr lang="en-US" sz="2800" spc="-10" dirty="0">
                <a:solidFill>
                  <a:srgbClr val="FFFFFF"/>
                </a:solidFill>
                <a:latin typeface="Verdana"/>
                <a:cs typeface="Verdana"/>
              </a:rPr>
              <a:t>Proposed solution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+mj-lt"/>
              <a:buAutoNum type="arabicPeriod"/>
            </a:pPr>
            <a:r>
              <a:rPr lang="en-US" sz="2800" spc="-10" dirty="0">
                <a:solidFill>
                  <a:srgbClr val="FFFFFF"/>
                </a:solidFill>
                <a:latin typeface="Verdana"/>
                <a:cs typeface="Verdana"/>
              </a:rPr>
              <a:t>Design constraints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+mj-lt"/>
              <a:buAutoNum type="arabicPeriod"/>
            </a:pPr>
            <a:r>
              <a:rPr lang="en-US" sz="2800" spc="-10" dirty="0">
                <a:solidFill>
                  <a:srgbClr val="FFFFFF"/>
                </a:solidFill>
                <a:latin typeface="Verdana"/>
                <a:cs typeface="Verdana"/>
              </a:rPr>
              <a:t>Implementation and Testing 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+mj-lt"/>
              <a:buAutoNum type="arabicPeriod"/>
            </a:pPr>
            <a:r>
              <a:rPr lang="en-US" sz="2800" spc="-10" dirty="0">
                <a:solidFill>
                  <a:srgbClr val="FFFFFF"/>
                </a:solidFill>
                <a:latin typeface="Verdana"/>
                <a:cs typeface="Verdana"/>
              </a:rPr>
              <a:t>Results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+mj-lt"/>
              <a:buAutoNum type="arabicPeriod"/>
            </a:pPr>
            <a:r>
              <a:rPr lang="en-US" sz="2800" spc="-10" dirty="0">
                <a:solidFill>
                  <a:srgbClr val="FFFFFF"/>
                </a:solidFill>
                <a:latin typeface="Verdana"/>
                <a:cs typeface="Verdana"/>
              </a:rPr>
              <a:t>Summery &amp; Conclusion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+mj-lt"/>
              <a:buAutoNum type="arabicPeriod"/>
            </a:pPr>
            <a:r>
              <a:rPr lang="en-US" sz="2800" spc="-10" dirty="0">
                <a:solidFill>
                  <a:srgbClr val="FFFFFF"/>
                </a:solidFill>
                <a:latin typeface="Verdana"/>
                <a:cs typeface="Verdana"/>
              </a:rPr>
              <a:t>Future work </a:t>
            </a:r>
          </a:p>
        </p:txBody>
      </p:sp>
    </p:spTree>
    <p:extLst>
      <p:ext uri="{BB962C8B-B14F-4D97-AF65-F5344CB8AC3E}">
        <p14:creationId xmlns:p14="http://schemas.microsoft.com/office/powerpoint/2010/main" val="206936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5242560" cy="103361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spc="-50" dirty="0">
                <a:solidFill>
                  <a:srgbClr val="FFAB40"/>
                </a:solidFill>
              </a:rPr>
              <a:t>Implementation and Testing Phase 1</a:t>
            </a:r>
            <a:endParaRPr lang="en-US" sz="330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DAE655E2-D232-4209-7F6F-1D1CFDE6F8EE}"/>
              </a:ext>
            </a:extLst>
          </p:cNvPr>
          <p:cNvSpPr txBox="1">
            <a:spLocks/>
          </p:cNvSpPr>
          <p:nvPr/>
        </p:nvSpPr>
        <p:spPr>
          <a:xfrm>
            <a:off x="1968614" y="2416001"/>
            <a:ext cx="10153536" cy="103361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>
            <a:lvl1pPr>
              <a:defRPr sz="470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kern="0" spc="-50" dirty="0">
                <a:solidFill>
                  <a:srgbClr val="FFAB40"/>
                </a:solidFill>
              </a:rPr>
              <a:t>Motor Movement Control Using Processing GUI + emergency brakes system</a:t>
            </a:r>
            <a:endParaRPr lang="en-US" sz="3300" kern="0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BFFD96B-8FCB-A714-BF06-30882A973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4370917"/>
            <a:ext cx="6814940" cy="5881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CA90B3-5D3C-8070-248C-AC7D7ECDC2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38" b="-87"/>
          <a:stretch/>
        </p:blipFill>
        <p:spPr>
          <a:xfrm>
            <a:off x="13343559" y="-16510"/>
            <a:ext cx="4944441" cy="55872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6FBFA-B09F-D97A-7B93-0BF1B34DD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340" y="4378791"/>
            <a:ext cx="7449607" cy="55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8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5242560" cy="103361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spc="-50" dirty="0">
                <a:solidFill>
                  <a:srgbClr val="FFAB40"/>
                </a:solidFill>
              </a:rPr>
              <a:t>Implementation and Testing Phase 1</a:t>
            </a:r>
            <a:endParaRPr lang="en-US" sz="330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DAE655E2-D232-4209-7F6F-1D1CFDE6F8EE}"/>
              </a:ext>
            </a:extLst>
          </p:cNvPr>
          <p:cNvSpPr txBox="1">
            <a:spLocks/>
          </p:cNvSpPr>
          <p:nvPr/>
        </p:nvSpPr>
        <p:spPr>
          <a:xfrm>
            <a:off x="1968614" y="2416001"/>
            <a:ext cx="5242560" cy="153375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>
            <a:lvl1pPr>
              <a:defRPr sz="470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kern="0" spc="-50" dirty="0">
                <a:solidFill>
                  <a:srgbClr val="FFAB40"/>
                </a:solidFill>
              </a:rPr>
              <a:t>Dataset Collection via RealSense for Movement Analysis</a:t>
            </a:r>
            <a:endParaRPr lang="en-US" sz="33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E717B-60F1-83B0-E077-677CC558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0076" y="12723"/>
            <a:ext cx="4217924" cy="573087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BF148C7-AC6E-4556-4A31-A9BB26FC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586" y="4667568"/>
            <a:ext cx="9190355" cy="4893513"/>
          </a:xfrm>
          <a:prstGeom prst="rect">
            <a:avLst/>
          </a:prstGeom>
        </p:spPr>
      </p:pic>
      <p:pic>
        <p:nvPicPr>
          <p:cNvPr id="8" name="Picture 7" descr="A road with a building in the background&#10;&#10;Description automatically generated">
            <a:extLst>
              <a:ext uri="{FF2B5EF4-FFF2-40B4-BE49-F238E27FC236}">
                <a16:creationId xmlns:a16="http://schemas.microsoft.com/office/drawing/2014/main" id="{E5C341B5-B36E-A36D-C1FC-2018B2610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450" y="196850"/>
            <a:ext cx="5778500" cy="43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214376" y="0"/>
            <a:ext cx="18729452" cy="105600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5242560" cy="53347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spc="-50" dirty="0">
                <a:solidFill>
                  <a:srgbClr val="FFAB40"/>
                </a:solidFill>
              </a:rPr>
              <a:t>ROS2 </a:t>
            </a:r>
            <a:endParaRPr lang="en-US" sz="330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3FFBD9D-2770-7C2F-54EE-24207D79F01F}"/>
              </a:ext>
            </a:extLst>
          </p:cNvPr>
          <p:cNvSpPr txBox="1">
            <a:spLocks/>
          </p:cNvSpPr>
          <p:nvPr/>
        </p:nvSpPr>
        <p:spPr>
          <a:xfrm>
            <a:off x="1911350" y="2863771"/>
            <a:ext cx="15087600" cy="342144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>
            <a:lvl1pPr>
              <a:defRPr sz="470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584200" marR="5080" indent="-57150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600" spc="-325" dirty="0">
                <a:solidFill>
                  <a:srgbClr val="FFFFFF"/>
                </a:solidFill>
                <a:ea typeface="+mn-ea"/>
              </a:rPr>
              <a:t>ROS 2 used for communication between different parts </a:t>
            </a:r>
          </a:p>
          <a:p>
            <a:pPr marL="584200" marR="5080" indent="-57150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600" spc="-325" dirty="0">
                <a:solidFill>
                  <a:srgbClr val="FFFFFF"/>
                </a:solidFill>
                <a:ea typeface="+mn-ea"/>
              </a:rPr>
              <a:t>Handled real-time sensor fusion (LiDAR, camera, ultrasonic)</a:t>
            </a:r>
          </a:p>
          <a:p>
            <a:pPr marL="584200" marR="5080" indent="-57150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600" spc="-325" dirty="0">
                <a:solidFill>
                  <a:srgbClr val="FFFFFF"/>
                </a:solidFill>
                <a:ea typeface="+mn-ea"/>
              </a:rPr>
              <a:t>Enabled modular, scalable design with multiple nodes</a:t>
            </a:r>
          </a:p>
          <a:p>
            <a:pPr marL="584200" marR="5080" indent="-57150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600" spc="-325" dirty="0">
                <a:solidFill>
                  <a:srgbClr val="FFFFFF"/>
                </a:solidFill>
                <a:ea typeface="+mn-ea"/>
              </a:rPr>
              <a:t>Managed obstacle detection</a:t>
            </a:r>
          </a:p>
          <a:p>
            <a:pPr marL="584200" marR="5080" indent="-57150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600" spc="-325" dirty="0">
                <a:solidFill>
                  <a:srgbClr val="FFFFFF"/>
                </a:solidFill>
                <a:ea typeface="+mn-ea"/>
              </a:rPr>
              <a:t>Used ROS 2 topics for motor control and emergency stop</a:t>
            </a:r>
          </a:p>
          <a:p>
            <a:pPr marL="584200" marR="5080" indent="-57150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600" spc="-325" dirty="0">
                <a:solidFill>
                  <a:srgbClr val="FFFFFF"/>
                </a:solidFill>
                <a:ea typeface="+mn-ea"/>
              </a:rPr>
              <a:t>Visualized sensor data for testing and debugging</a:t>
            </a:r>
          </a:p>
        </p:txBody>
      </p:sp>
    </p:spTree>
    <p:extLst>
      <p:ext uri="{BB962C8B-B14F-4D97-AF65-F5344CB8AC3E}">
        <p14:creationId xmlns:p14="http://schemas.microsoft.com/office/powerpoint/2010/main" val="386734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5242560" cy="103361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spc="-50" dirty="0">
                <a:solidFill>
                  <a:srgbClr val="FFAB40"/>
                </a:solidFill>
              </a:rPr>
              <a:t>Implementation and Testing Phase 2 </a:t>
            </a:r>
            <a:endParaRPr lang="en-US" sz="330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03C40-D2F6-8A62-99AB-A134D7CE1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4" b="9353"/>
          <a:stretch/>
        </p:blipFill>
        <p:spPr bwMode="auto">
          <a:xfrm>
            <a:off x="14107173" y="-79508"/>
            <a:ext cx="2787218" cy="48699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395D3F-7AF3-D9E0-463A-85859F064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952" y="36391"/>
            <a:ext cx="6781652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25888A-C426-9BB7-A97F-58C45B05A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551" y="3465391"/>
            <a:ext cx="5908454" cy="6639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2D7296-E9D0-F3F1-4EB4-974A4C3BE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698" y1="47168" x2="53299" y2="40381"/>
                        <a14:foregroundMark x1="53299" y1="40381" x2="46094" y2="34717"/>
                        <a14:foregroundMark x1="46094" y1="34717" x2="41319" y2="36865"/>
                        <a14:foregroundMark x1="46094" y1="33643" x2="47483" y2="33740"/>
                        <a14:foregroundMark x1="42274" y1="32666" x2="53819" y2="34521"/>
                        <a14:foregroundMark x1="53819" y1="34521" x2="49219" y2="38574"/>
                        <a14:backgroundMark x1="18750" y1="18994" x2="78125" y2="9180"/>
                        <a14:backgroundMark x1="78125" y1="9180" x2="85938" y2="19189"/>
                        <a14:backgroundMark x1="85938" y1="19189" x2="65278" y2="33789"/>
                        <a14:backgroundMark x1="40177" y1="35806" x2="37934" y2="35986"/>
                        <a14:backgroundMark x1="49610" y1="35048" x2="47397" y2="35226"/>
                        <a14:backgroundMark x1="65278" y1="33789" x2="54290" y2="34672"/>
                        <a14:backgroundMark x1="37934" y1="35986" x2="22917" y2="31885"/>
                        <a14:backgroundMark x1="22917" y1="31885" x2="26649" y2="23096"/>
                        <a14:backgroundMark x1="26649" y1="23096" x2="46181" y2="13477"/>
                        <a14:backgroundMark x1="46181" y1="13477" x2="55295" y2="11816"/>
                        <a14:backgroundMark x1="38889" y1="24756" x2="52431" y2="22070"/>
                        <a14:backgroundMark x1="52431" y1="22070" x2="31510" y2="26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141" y="1124890"/>
            <a:ext cx="4302014" cy="76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2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5242560" cy="103361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spc="-50" dirty="0">
                <a:solidFill>
                  <a:srgbClr val="FFAB40"/>
                </a:solidFill>
              </a:rPr>
              <a:t>Implementation and Testing phase 2</a:t>
            </a:r>
            <a:endParaRPr lang="en-US" sz="330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WhatsApp Video 2025-04-26 at 5.53.34 PM">
            <a:hlinkClick r:id="" action="ppaction://media"/>
            <a:extLst>
              <a:ext uri="{FF2B5EF4-FFF2-40B4-BE49-F238E27FC236}">
                <a16:creationId xmlns:a16="http://schemas.microsoft.com/office/drawing/2014/main" id="{E9F6840B-4AA8-1383-5220-ABB1D8E9B6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614" y="2543495"/>
            <a:ext cx="3048000" cy="538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89FB3-E076-55A4-800E-BA2D97213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8350" y="420664"/>
            <a:ext cx="5715000" cy="468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97576-C112-AAFD-1F8B-7FC2DDE09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225" y="4161034"/>
            <a:ext cx="6623965" cy="54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6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350" y="4235450"/>
            <a:ext cx="7386613" cy="1051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85"/>
              </a:spcBef>
            </a:pPr>
            <a:r>
              <a:rPr lang="en-US" sz="7200" spc="-10" dirty="0">
                <a:solidFill>
                  <a:srgbClr val="FFFFFF"/>
                </a:solidFill>
                <a:latin typeface="Verdana"/>
                <a:cs typeface="Verdana"/>
              </a:rPr>
              <a:t>Results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373BA78-899E-A107-45F4-BA0A969CD99D}"/>
              </a:ext>
            </a:extLst>
          </p:cNvPr>
          <p:cNvSpPr/>
          <p:nvPr/>
        </p:nvSpPr>
        <p:spPr>
          <a:xfrm flipH="1">
            <a:off x="5111749" y="235254"/>
            <a:ext cx="9665265" cy="315788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Approaching the end ……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5B609E-8198-60E8-203B-0B9CAE338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550" y="1578322"/>
            <a:ext cx="4419599" cy="44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45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980150" cy="104838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5242560" cy="53347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spc="-50" dirty="0">
                <a:solidFill>
                  <a:srgbClr val="FFAB40"/>
                </a:solidFill>
              </a:rPr>
              <a:t>Results:</a:t>
            </a:r>
            <a:endParaRPr lang="en-US" sz="330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96B0D-4057-B5B2-A94E-C21B12A98E6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787650" y="4768850"/>
            <a:ext cx="11893016" cy="98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B3863B-FCA8-1907-19BF-FDD53E58BD27}"/>
              </a:ext>
            </a:extLst>
          </p:cNvPr>
          <p:cNvGrpSpPr/>
          <p:nvPr/>
        </p:nvGrpSpPr>
        <p:grpSpPr>
          <a:xfrm>
            <a:off x="463550" y="3354454"/>
            <a:ext cx="4495800" cy="1414396"/>
            <a:chOff x="463550" y="3354454"/>
            <a:chExt cx="4495800" cy="141439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A1CFF60-6926-925C-CB73-29DAD361C5D4}"/>
                </a:ext>
              </a:extLst>
            </p:cNvPr>
            <p:cNvSpPr/>
            <p:nvPr/>
          </p:nvSpPr>
          <p:spPr>
            <a:xfrm>
              <a:off x="2406650" y="3949030"/>
              <a:ext cx="762000" cy="8198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FEDCB2-B986-D657-F0E0-25EBE7A76B85}"/>
                </a:ext>
              </a:extLst>
            </p:cNvPr>
            <p:cNvSpPr txBox="1"/>
            <p:nvPr/>
          </p:nvSpPr>
          <p:spPr>
            <a:xfrm>
              <a:off x="463550" y="3354454"/>
              <a:ext cx="449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algn="just">
                <a:lnSpc>
                  <a:spcPct val="99600"/>
                </a:lnSpc>
                <a:spcBef>
                  <a:spcPts val="11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Verdana"/>
                  <a:cs typeface="Verdana"/>
                </a:rPr>
                <a:t>Modular System </a:t>
              </a:r>
              <a:r>
                <a:rPr lang="en-US" dirty="0">
                  <a:solidFill>
                    <a:srgbClr val="FFFFFF"/>
                  </a:solidFill>
                  <a:latin typeface="Verdana"/>
                  <a:cs typeface="Verdana"/>
                </a:rPr>
                <a:t>partially </a:t>
              </a:r>
              <a:r>
                <a:rPr lang="en-US" sz="1800" dirty="0">
                  <a:solidFill>
                    <a:srgbClr val="FFFFFF"/>
                  </a:solidFill>
                  <a:latin typeface="Verdana"/>
                  <a:cs typeface="Verdana"/>
                </a:rPr>
                <a:t> Integrated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BFD046-1396-1D5F-F6E4-B44FE3454122}"/>
              </a:ext>
            </a:extLst>
          </p:cNvPr>
          <p:cNvGrpSpPr/>
          <p:nvPr/>
        </p:nvGrpSpPr>
        <p:grpSpPr>
          <a:xfrm>
            <a:off x="2970784" y="4778662"/>
            <a:ext cx="3888867" cy="1377576"/>
            <a:chOff x="2970784" y="4778662"/>
            <a:chExt cx="3888867" cy="137757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9191B29-BE5F-53FA-D182-201F0925B16C}"/>
                </a:ext>
              </a:extLst>
            </p:cNvPr>
            <p:cNvSpPr/>
            <p:nvPr/>
          </p:nvSpPr>
          <p:spPr>
            <a:xfrm>
              <a:off x="4577194" y="4778662"/>
              <a:ext cx="762000" cy="8198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8C3ADC-3371-0F5C-21D7-B773D5E60011}"/>
                </a:ext>
              </a:extLst>
            </p:cNvPr>
            <p:cNvSpPr txBox="1"/>
            <p:nvPr/>
          </p:nvSpPr>
          <p:spPr>
            <a:xfrm>
              <a:off x="2970784" y="5786906"/>
              <a:ext cx="38888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algn="just">
                <a:lnSpc>
                  <a:spcPct val="99600"/>
                </a:lnSpc>
                <a:spcBef>
                  <a:spcPts val="11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Verdana"/>
                  <a:cs typeface="Verdana"/>
                </a:rPr>
                <a:t>Real-Time Obstacle Detection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310403-2E26-5C4D-FC13-0A08C8C1AA88}"/>
              </a:ext>
            </a:extLst>
          </p:cNvPr>
          <p:cNvGrpSpPr/>
          <p:nvPr/>
        </p:nvGrpSpPr>
        <p:grpSpPr>
          <a:xfrm>
            <a:off x="5353786" y="3390389"/>
            <a:ext cx="4038600" cy="1388273"/>
            <a:chOff x="5353786" y="3390389"/>
            <a:chExt cx="4038600" cy="138827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2CEB1C-4D5D-8E02-0856-83BE43974C20}"/>
                </a:ext>
              </a:extLst>
            </p:cNvPr>
            <p:cNvSpPr/>
            <p:nvPr/>
          </p:nvSpPr>
          <p:spPr>
            <a:xfrm>
              <a:off x="6559550" y="3958842"/>
              <a:ext cx="762000" cy="8198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3260C3-C70A-7005-4173-E057EFD036BC}"/>
                </a:ext>
              </a:extLst>
            </p:cNvPr>
            <p:cNvSpPr txBox="1"/>
            <p:nvPr/>
          </p:nvSpPr>
          <p:spPr>
            <a:xfrm>
              <a:off x="5353786" y="3390389"/>
              <a:ext cx="4038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algn="just">
                <a:lnSpc>
                  <a:spcPct val="99600"/>
                </a:lnSpc>
                <a:spcBef>
                  <a:spcPts val="11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Verdana"/>
                  <a:cs typeface="Verdana"/>
                </a:rPr>
                <a:t>Perception Pipeline Operational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94D1DE-7302-D75C-259B-C59F677C7158}"/>
              </a:ext>
            </a:extLst>
          </p:cNvPr>
          <p:cNvGrpSpPr/>
          <p:nvPr/>
        </p:nvGrpSpPr>
        <p:grpSpPr>
          <a:xfrm>
            <a:off x="7702550" y="4739940"/>
            <a:ext cx="2895600" cy="1414396"/>
            <a:chOff x="7702550" y="4739940"/>
            <a:chExt cx="2895600" cy="141439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0B67AE0-DD20-82D2-B50F-7374C628A565}"/>
                </a:ext>
              </a:extLst>
            </p:cNvPr>
            <p:cNvSpPr/>
            <p:nvPr/>
          </p:nvSpPr>
          <p:spPr>
            <a:xfrm>
              <a:off x="9053944" y="4739940"/>
              <a:ext cx="762000" cy="8198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4E5C72-3833-05C0-5928-EC62C30174EC}"/>
                </a:ext>
              </a:extLst>
            </p:cNvPr>
            <p:cNvSpPr txBox="1"/>
            <p:nvPr/>
          </p:nvSpPr>
          <p:spPr>
            <a:xfrm>
              <a:off x="7702550" y="5785004"/>
              <a:ext cx="2895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algn="just">
                <a:lnSpc>
                  <a:spcPct val="99600"/>
                </a:lnSpc>
                <a:spcBef>
                  <a:spcPts val="11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Verdana"/>
                  <a:cs typeface="Verdana"/>
                </a:rPr>
                <a:t>Motor Control Reliable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8A3B5C-A6FA-A900-9DCE-6251B2FB5CDB}"/>
              </a:ext>
            </a:extLst>
          </p:cNvPr>
          <p:cNvGrpSpPr/>
          <p:nvPr/>
        </p:nvGrpSpPr>
        <p:grpSpPr>
          <a:xfrm>
            <a:off x="10826750" y="3401572"/>
            <a:ext cx="2971800" cy="1377090"/>
            <a:chOff x="10826750" y="3401572"/>
            <a:chExt cx="2971800" cy="137709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3E17EE1-26BD-CF9A-2A1D-4C76E2355B5B}"/>
                </a:ext>
              </a:extLst>
            </p:cNvPr>
            <p:cNvSpPr/>
            <p:nvPr/>
          </p:nvSpPr>
          <p:spPr>
            <a:xfrm>
              <a:off x="11832577" y="3958842"/>
              <a:ext cx="762000" cy="8198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BA6FA-8CB0-F4D1-3C47-BA7333914A8F}"/>
                </a:ext>
              </a:extLst>
            </p:cNvPr>
            <p:cNvSpPr txBox="1"/>
            <p:nvPr/>
          </p:nvSpPr>
          <p:spPr>
            <a:xfrm>
              <a:off x="10826750" y="3401572"/>
              <a:ext cx="2971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algn="just">
                <a:lnSpc>
                  <a:spcPct val="99600"/>
                </a:lnSpc>
                <a:spcBef>
                  <a:spcPts val="11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Verdana"/>
                  <a:cs typeface="Verdana"/>
                </a:rPr>
                <a:t>Stable Power System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794222-8335-1DB7-A877-B6740CDFA682}"/>
              </a:ext>
            </a:extLst>
          </p:cNvPr>
          <p:cNvGrpSpPr/>
          <p:nvPr/>
        </p:nvGrpSpPr>
        <p:grpSpPr>
          <a:xfrm>
            <a:off x="12594577" y="4739940"/>
            <a:ext cx="9153144" cy="1415514"/>
            <a:chOff x="12594577" y="4739940"/>
            <a:chExt cx="9153144" cy="141551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2DEB57-1EDF-519E-0BD6-071C2248A354}"/>
                </a:ext>
              </a:extLst>
            </p:cNvPr>
            <p:cNvSpPr/>
            <p:nvPr/>
          </p:nvSpPr>
          <p:spPr>
            <a:xfrm>
              <a:off x="14299666" y="4739940"/>
              <a:ext cx="762000" cy="8198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2F8939-609C-3AF2-7C2B-67B38FDBDDF5}"/>
                </a:ext>
              </a:extLst>
            </p:cNvPr>
            <p:cNvSpPr txBox="1"/>
            <p:nvPr/>
          </p:nvSpPr>
          <p:spPr>
            <a:xfrm>
              <a:off x="12594577" y="5786122"/>
              <a:ext cx="91531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algn="just">
                <a:lnSpc>
                  <a:spcPct val="99600"/>
                </a:lnSpc>
                <a:spcBef>
                  <a:spcPts val="11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Verdana"/>
                  <a:cs typeface="Verdana"/>
                </a:rPr>
                <a:t>Functional Prototype Completed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94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350" y="4235450"/>
            <a:ext cx="7386613" cy="2182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85"/>
              </a:spcBef>
            </a:pPr>
            <a:r>
              <a:rPr lang="en-US" sz="7200" spc="-10" dirty="0">
                <a:solidFill>
                  <a:srgbClr val="FFFFFF"/>
                </a:solidFill>
                <a:latin typeface="Verdana"/>
                <a:cs typeface="Verdana"/>
              </a:rPr>
              <a:t>Summery &amp; Conclusion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373BA78-899E-A107-45F4-BA0A969CD99D}"/>
              </a:ext>
            </a:extLst>
          </p:cNvPr>
          <p:cNvSpPr/>
          <p:nvPr/>
        </p:nvSpPr>
        <p:spPr>
          <a:xfrm flipH="1">
            <a:off x="5111749" y="235254"/>
            <a:ext cx="9665265" cy="315788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Approaching the end ……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For Real!!!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1A2E19-A27C-E145-8E2E-0D9C2605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550" y="2178050"/>
            <a:ext cx="4419599" cy="44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690" y="0"/>
            <a:ext cx="9370060" cy="746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30" dirty="0">
                <a:solidFill>
                  <a:srgbClr val="FFAB40"/>
                </a:solidFill>
              </a:rPr>
              <a:t>Sustainability</a:t>
            </a:r>
            <a:r>
              <a:rPr spc="-275" dirty="0">
                <a:solidFill>
                  <a:srgbClr val="FFAB40"/>
                </a:solidFill>
              </a:rPr>
              <a:t> </a:t>
            </a:r>
            <a:r>
              <a:rPr spc="-120" dirty="0">
                <a:solidFill>
                  <a:srgbClr val="FFAB40"/>
                </a:solidFill>
              </a:rPr>
              <a:t>Considerations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1012" y="958850"/>
            <a:ext cx="7921727" cy="65216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lang="en-US" sz="2350" spc="240" dirty="0">
                <a:solidFill>
                  <a:srgbClr val="FFFFFF"/>
                </a:solidFill>
                <a:latin typeface="Verdana"/>
                <a:cs typeface="Verdana"/>
              </a:rPr>
              <a:t>The autonomous golf cart project successfully achieved major objectives, including system design, partial integration, and real-world testing. Key subsystems like LiDAR mapping, ultrasonic obstacle detection, Jetson Orin NX processing, and ROS 2-based sensor fusion were validated on a mini vehicle at Qatar University. Strengths include a modular design, affordable components, and real-time emergency stopping. Challenges remain in improving path planning, sensor calibration, integrating depth camera, and completing full object detection and navigation. Overall, the project lays a strong foundation for Qatar’s future in smart mobility and autonomous transportation.</a:t>
            </a:r>
            <a:endParaRPr lang="en-US" sz="235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A cartoon of a golf cart&#10;&#10;Description automatically generated">
            <a:extLst>
              <a:ext uri="{FF2B5EF4-FFF2-40B4-BE49-F238E27FC236}">
                <a16:creationId xmlns:a16="http://schemas.microsoft.com/office/drawing/2014/main" id="{B897121D-DADC-FFE1-4E60-13F9AC7ED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0" y="12724"/>
            <a:ext cx="8604250" cy="1029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350" y="4235450"/>
            <a:ext cx="7386613" cy="1051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85"/>
              </a:spcBef>
            </a:pPr>
            <a:r>
              <a:rPr lang="en-US" sz="7200" spc="-10" dirty="0">
                <a:solidFill>
                  <a:srgbClr val="FFFFFF"/>
                </a:solidFill>
                <a:latin typeface="Verdana"/>
                <a:cs typeface="Verdana"/>
              </a:rPr>
              <a:t>Future work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373BA78-899E-A107-45F4-BA0A969CD99D}"/>
              </a:ext>
            </a:extLst>
          </p:cNvPr>
          <p:cNvSpPr/>
          <p:nvPr/>
        </p:nvSpPr>
        <p:spPr>
          <a:xfrm flipH="1">
            <a:off x="5111749" y="235254"/>
            <a:ext cx="9665265" cy="315788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Approaching the end ……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Now this is the true end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1A2E19-A27C-E145-8E2E-0D9C2605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550" y="2178050"/>
            <a:ext cx="4419599" cy="44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4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350" y="4235450"/>
            <a:ext cx="738661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spc="220" dirty="0">
                <a:latin typeface="Tahoma"/>
                <a:cs typeface="Tahoma"/>
              </a:rPr>
              <a:t>Introduction</a:t>
            </a:r>
            <a:endParaRPr lang="en-US" sz="7200" dirty="0">
              <a:latin typeface="Tahoma"/>
              <a:cs typeface="Tahoma"/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FA29BF32-9485-6815-7D0D-81987E1C9043}"/>
              </a:ext>
            </a:extLst>
          </p:cNvPr>
          <p:cNvSpPr/>
          <p:nvPr/>
        </p:nvSpPr>
        <p:spPr>
          <a:xfrm flipH="1">
            <a:off x="10140950" y="3244850"/>
            <a:ext cx="5011390" cy="377190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Sit back, relax, and let me drive you through this presentation, no license required!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64817-C80E-7BF6-BD97-A7A1C164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28727" y="4183033"/>
            <a:ext cx="5938838" cy="60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9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690" y="0"/>
            <a:ext cx="9370060" cy="746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130" dirty="0">
                <a:solidFill>
                  <a:srgbClr val="FFAB40"/>
                </a:solidFill>
              </a:rPr>
              <a:t>Future work</a:t>
            </a:r>
            <a:endParaRPr spc="-120" dirty="0">
              <a:solidFill>
                <a:srgbClr val="FFAB4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856" y="3085231"/>
            <a:ext cx="7921727" cy="4803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spc="240" dirty="0">
                <a:solidFill>
                  <a:srgbClr val="FFFFFF"/>
                </a:solidFill>
                <a:latin typeface="Verdana"/>
                <a:cs typeface="Verdana"/>
              </a:rPr>
              <a:t>Transition to a Full-Sized Golf Cart</a:t>
            </a:r>
          </a:p>
          <a:p>
            <a:pPr marL="355600" marR="5080" indent="-342900">
              <a:lnSpc>
                <a:spcPct val="100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spc="240" dirty="0">
                <a:solidFill>
                  <a:srgbClr val="FFFFFF"/>
                </a:solidFill>
                <a:latin typeface="Verdana"/>
                <a:cs typeface="Verdana"/>
              </a:rPr>
              <a:t>Enhanced Object Detection and Avoidance</a:t>
            </a:r>
          </a:p>
          <a:p>
            <a:pPr marL="355600" marR="5080" indent="-342900">
              <a:lnSpc>
                <a:spcPct val="100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spc="240" dirty="0">
                <a:solidFill>
                  <a:srgbClr val="FFFFFF"/>
                </a:solidFill>
                <a:latin typeface="Verdana"/>
                <a:cs typeface="Verdana"/>
              </a:rPr>
              <a:t>Advanced Path Planning and Navigation</a:t>
            </a:r>
          </a:p>
          <a:p>
            <a:pPr marL="355600" marR="5080" indent="-342900">
              <a:lnSpc>
                <a:spcPct val="100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spc="240" dirty="0">
                <a:solidFill>
                  <a:srgbClr val="FFFFFF"/>
                </a:solidFill>
                <a:latin typeface="Verdana"/>
                <a:cs typeface="Verdana"/>
              </a:rPr>
              <a:t>Improved System Calibration and Performance Tuning</a:t>
            </a:r>
          </a:p>
          <a:p>
            <a:pPr marL="355600" marR="5080" indent="-342900">
              <a:lnSpc>
                <a:spcPct val="100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spc="240" dirty="0">
                <a:solidFill>
                  <a:srgbClr val="FFFFFF"/>
                </a:solidFill>
                <a:latin typeface="Verdana"/>
                <a:cs typeface="Verdana"/>
              </a:rPr>
              <a:t>Power and Runtime Optimization</a:t>
            </a:r>
          </a:p>
          <a:p>
            <a:pPr marL="355600" marR="5080" indent="-342900">
              <a:lnSpc>
                <a:spcPct val="100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spc="240" dirty="0">
                <a:solidFill>
                  <a:srgbClr val="FFFFFF"/>
                </a:solidFill>
                <a:latin typeface="Verdana"/>
                <a:cs typeface="Verdana"/>
              </a:rPr>
              <a:t>Security and Data Handling Enhancements</a:t>
            </a:r>
          </a:p>
          <a:p>
            <a:pPr marL="355600" marR="5080" indent="-342900">
              <a:lnSpc>
                <a:spcPct val="100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spc="240" dirty="0">
                <a:solidFill>
                  <a:srgbClr val="FFFFFF"/>
                </a:solidFill>
                <a:latin typeface="Verdana"/>
                <a:cs typeface="Verdana"/>
              </a:rPr>
              <a:t>Expanded Testing Conditions</a:t>
            </a:r>
          </a:p>
          <a:p>
            <a:pPr marL="355600" marR="5080" indent="-342900">
              <a:lnSpc>
                <a:spcPct val="1002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50" spc="240" dirty="0">
                <a:solidFill>
                  <a:srgbClr val="FFFFFF"/>
                </a:solidFill>
                <a:latin typeface="Verdana"/>
                <a:cs typeface="Verdana"/>
              </a:rPr>
              <a:t>Reintegrating a depth-sensing camera (such as Intel RealSense) is planned to enhance object detection and depth-based navigation.</a:t>
            </a: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 descr="A red and black vehicle with many different components&#10;&#10;Description automatically generated">
            <a:extLst>
              <a:ext uri="{FF2B5EF4-FFF2-40B4-BE49-F238E27FC236}">
                <a16:creationId xmlns:a16="http://schemas.microsoft.com/office/drawing/2014/main" id="{32DADB55-D4EB-02C1-B404-3EF22CC44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36" y="1263650"/>
            <a:ext cx="10312764" cy="93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3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9370060" cy="739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130" dirty="0">
                <a:solidFill>
                  <a:srgbClr val="FFAB40"/>
                </a:solidFill>
              </a:rPr>
              <a:t>Questions ?</a:t>
            </a:r>
            <a:endParaRPr spc="-120" dirty="0">
              <a:solidFill>
                <a:srgbClr val="FFAB4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F79BCB03-0FA3-1A8D-05AA-A66277084B3B}"/>
              </a:ext>
            </a:extLst>
          </p:cNvPr>
          <p:cNvSpPr/>
          <p:nvPr/>
        </p:nvSpPr>
        <p:spPr>
          <a:xfrm flipH="1">
            <a:off x="1454150" y="2230134"/>
            <a:ext cx="13325554" cy="6424915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And that’s a wrap, folks! Thanks for letting me take you for a ride autonomously, Doctors I do appreciate your time and of course. Any questions?</a:t>
            </a:r>
          </a:p>
          <a:p>
            <a:pPr algn="ctr"/>
            <a:r>
              <a:rPr lang="en-US" sz="4400" dirty="0"/>
              <a:t> Please be kind with these future engineers (;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927093B-D60B-2825-9971-9B9CC6F1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4053" y="3757562"/>
            <a:ext cx="4419599" cy="44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112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724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0350" y="3016250"/>
            <a:ext cx="1416841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spc="220" dirty="0">
                <a:latin typeface="Tahoma"/>
                <a:cs typeface="Tahoma"/>
              </a:rPr>
              <a:t>Thank You For Your time!</a:t>
            </a:r>
            <a:endParaRPr sz="72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 flipV="1">
            <a:off x="1624036" y="4269321"/>
            <a:ext cx="12326913" cy="45719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000343-607F-3CBA-8C4A-6D488DBC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50" y="5156212"/>
            <a:ext cx="4419599" cy="44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3B63C2-5AD8-58CF-277D-0E8134074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3850" y="4551468"/>
            <a:ext cx="5938838" cy="6046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258EF-8C19-E55A-07EB-C59E880B8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646150" y="4673469"/>
            <a:ext cx="5938838" cy="6046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7438" y="1156703"/>
            <a:ext cx="9627311" cy="5553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en-US" sz="3600" spc="-325" dirty="0">
                <a:solidFill>
                  <a:srgbClr val="FFFFFF"/>
                </a:solidFill>
                <a:latin typeface="Verdana"/>
                <a:cs typeface="Verdana"/>
              </a:rPr>
              <a:t>Golf carts play a vital role in controlled environments like campuses, resorts, and large events, offering efficient, low-speed transportation. During the FIFA 2022 World Cup in Qatar, they proved essential in managing personnel and material movement across vast venues. Their adaptability and eco-friendly potential make them an ideal solution for enhancing operational efficiency and sustainability in various settings.</a:t>
            </a:r>
            <a:endParaRPr lang="en-US" sz="360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5950" y="2559050"/>
            <a:ext cx="9627311" cy="39427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en-US" sz="3600" spc="-325" dirty="0">
                <a:solidFill>
                  <a:srgbClr val="FFFFFF"/>
                </a:solidFill>
                <a:latin typeface="Verdana"/>
                <a:cs typeface="Verdana"/>
              </a:rPr>
              <a:t>Transportation in controlled environments, such as campuses and resorts, faces challenges:</a:t>
            </a:r>
          </a:p>
          <a:p>
            <a:pPr marL="12700" marR="5080">
              <a:lnSpc>
                <a:spcPct val="99800"/>
              </a:lnSpc>
              <a:spcBef>
                <a:spcPts val="105"/>
              </a:spcBef>
            </a:pPr>
            <a:endParaRPr lang="en-US" sz="3600" spc="-32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4200" marR="5080" indent="-57150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600" spc="-325" dirty="0">
                <a:solidFill>
                  <a:srgbClr val="FFFFFF"/>
                </a:solidFill>
                <a:latin typeface="Verdana"/>
                <a:cs typeface="Verdana"/>
              </a:rPr>
              <a:t>inefficiency, high operational costs.</a:t>
            </a:r>
          </a:p>
          <a:p>
            <a:pPr marL="584200" marR="5080" indent="-57150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600" spc="-325" dirty="0">
                <a:solidFill>
                  <a:srgbClr val="FFFFFF"/>
                </a:solidFill>
                <a:latin typeface="Verdana"/>
                <a:cs typeface="Verdana"/>
              </a:rPr>
              <a:t>Safety risks due to human error, which causes 90% of traffic incidents globally. </a:t>
            </a:r>
          </a:p>
          <a:p>
            <a:pPr marL="584200" marR="5080" indent="-571500">
              <a:lnSpc>
                <a:spcPct val="998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3600" spc="-325" dirty="0">
                <a:solidFill>
                  <a:srgbClr val="FFFFFF"/>
                </a:solidFill>
                <a:latin typeface="Verdana"/>
                <a:cs typeface="Verdana"/>
              </a:rPr>
              <a:t>Environmental concerns from fossil fuel use. </a:t>
            </a:r>
            <a:endParaRPr lang="en-US" sz="3600" dirty="0">
              <a:latin typeface="Verdana"/>
              <a:cs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D5578-625D-71C8-0BC5-C848EC792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02692" y="5114627"/>
            <a:ext cx="5938838" cy="6046817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E525413A-C840-C951-3F94-A62F6B787B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492" y="1151105"/>
            <a:ext cx="5242560" cy="53347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spc="-50" dirty="0">
                <a:solidFill>
                  <a:srgbClr val="FFAB40"/>
                </a:solidFill>
              </a:rPr>
              <a:t>Problem Statement</a:t>
            </a:r>
            <a:endParaRPr sz="33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51EF69-1404-0182-1360-A95865842172}"/>
              </a:ext>
            </a:extLst>
          </p:cNvPr>
          <p:cNvGrpSpPr/>
          <p:nvPr/>
        </p:nvGrpSpPr>
        <p:grpSpPr>
          <a:xfrm>
            <a:off x="10369550" y="3697637"/>
            <a:ext cx="5011390" cy="3771900"/>
            <a:chOff x="10369550" y="3697637"/>
            <a:chExt cx="5011390" cy="3771900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1D179B3C-E1D3-438D-4E27-8B5BF54625B4}"/>
                </a:ext>
              </a:extLst>
            </p:cNvPr>
            <p:cNvSpPr/>
            <p:nvPr/>
          </p:nvSpPr>
          <p:spPr>
            <a:xfrm flipH="1">
              <a:off x="10369550" y="3697637"/>
              <a:ext cx="5011390" cy="3771900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Haha, Humans </a:t>
              </a:r>
            </a:p>
          </p:txBody>
        </p:sp>
        <p:pic>
          <p:nvPicPr>
            <p:cNvPr id="8" name="Picture 7" descr="Leaf art on cappuccino">
              <a:extLst>
                <a:ext uri="{FF2B5EF4-FFF2-40B4-BE49-F238E27FC236}">
                  <a16:creationId xmlns:a16="http://schemas.microsoft.com/office/drawing/2014/main" id="{9E8BBD01-B32C-6A1C-73CC-749D28AD2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520" b="78990" l="5705" r="47297">
                          <a14:foregroundMark x1="40033" y1="74656" x2="46202" y2="54054"/>
                          <a14:foregroundMark x1="46202" y1="54054" x2="45837" y2="45130"/>
                          <a14:foregroundMark x1="45837" y1="45130" x2="42289" y2="36410"/>
                          <a14:foregroundMark x1="42289" y1="36410" x2="30282" y2="25905"/>
                          <a14:foregroundMark x1="30282" y1="25905" x2="25705" y2="23406"/>
                          <a14:foregroundMark x1="25705" y1="23406" x2="17347" y2="24885"/>
                          <a14:foregroundMark x1="17347" y1="24885" x2="11542" y2="28965"/>
                          <a14:foregroundMark x1="11542" y1="28965" x2="6501" y2="39470"/>
                          <a14:foregroundMark x1="6501" y1="39470" x2="5605" y2="48292"/>
                          <a14:foregroundMark x1="5605" y1="48292" x2="9420" y2="64763"/>
                          <a14:foregroundMark x1="9420" y1="64763" x2="17944" y2="76237"/>
                          <a14:foregroundMark x1="17944" y1="76237" x2="21028" y2="78531"/>
                          <a14:foregroundMark x1="21028" y1="78531" x2="25970" y2="79245"/>
                          <a14:foregroundMark x1="25970" y1="79245" x2="29552" y2="79143"/>
                          <a14:foregroundMark x1="29552" y1="79143" x2="40199" y2="71596"/>
                          <a14:foregroundMark x1="40199" y1="71596" x2="43980" y2="67517"/>
                          <a14:foregroundMark x1="43980" y1="67517" x2="43980" y2="67313"/>
                          <a14:foregroundMark x1="45406" y1="41764" x2="47231" y2="49618"/>
                          <a14:foregroundMark x1="47231" y1="49618" x2="47363" y2="56961"/>
                          <a14:foregroundMark x1="47363" y1="56961" x2="47197" y2="57777"/>
                          <a14:foregroundMark x1="34992" y1="22489" x2="29950" y2="20296"/>
                          <a14:foregroundMark x1="29950" y1="20296" x2="19801" y2="21520"/>
                          <a14:foregroundMark x1="19801" y1="21520" x2="19569" y2="22081"/>
                          <a14:foregroundMark x1="6799" y1="41203" x2="5705" y2="57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3" t="16930" r="49777" b="15316"/>
            <a:stretch/>
          </p:blipFill>
          <p:spPr>
            <a:xfrm>
              <a:off x="12430688" y="5909771"/>
              <a:ext cx="1270353" cy="1184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392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350" y="4235450"/>
            <a:ext cx="738661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spc="220" dirty="0">
                <a:latin typeface="Tahoma"/>
                <a:cs typeface="Tahoma"/>
              </a:rPr>
              <a:t>Challenges</a:t>
            </a:r>
            <a:endParaRPr lang="en-US" sz="7200" dirty="0">
              <a:latin typeface="Tahoma"/>
              <a:cs typeface="Tahoma"/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FA29BF32-9485-6815-7D0D-81987E1C9043}"/>
              </a:ext>
            </a:extLst>
          </p:cNvPr>
          <p:cNvSpPr/>
          <p:nvPr/>
        </p:nvSpPr>
        <p:spPr>
          <a:xfrm flipH="1">
            <a:off x="10140950" y="3244850"/>
            <a:ext cx="5011390" cy="377190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had really bad time with the several challenges that faced us last couple months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5538C-B83B-C62C-EEF1-AF0FD1E1F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02692" y="5114627"/>
            <a:ext cx="5938838" cy="60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9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 flipH="1">
            <a:off x="0" y="0"/>
            <a:ext cx="18288000" cy="1028697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9750" y="577850"/>
            <a:ext cx="9448800" cy="1864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5"/>
              </a:spcBef>
            </a:pPr>
            <a:r>
              <a:rPr lang="en-US" sz="2400" spc="-10" dirty="0">
                <a:solidFill>
                  <a:srgbClr val="FFFFFF"/>
                </a:solidFill>
                <a:latin typeface="Verdana"/>
                <a:cs typeface="Verdana"/>
              </a:rPr>
              <a:t>The project aims to develop a Level 4 autonomous golf cart for controlled environments like campuses and golf courses. By replacing human-operated vehicles, it seeks to reduce labor costs, enhance safety, and improve efficiency while addressing technical and non-technical challenges: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EE0546A8-0CDD-CC6D-1679-E20D3E707075}"/>
              </a:ext>
            </a:extLst>
          </p:cNvPr>
          <p:cNvSpPr txBox="1"/>
          <p:nvPr/>
        </p:nvSpPr>
        <p:spPr>
          <a:xfrm>
            <a:off x="539749" y="4921250"/>
            <a:ext cx="4343400" cy="422692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5"/>
              </a:spcBef>
            </a:pPr>
            <a:r>
              <a:rPr lang="en-US" sz="2400" spc="-10" dirty="0">
                <a:solidFill>
                  <a:srgbClr val="FFFFFF"/>
                </a:solidFill>
                <a:latin typeface="Verdana"/>
                <a:cs typeface="Verdana"/>
              </a:rPr>
              <a:t>Technical Challenges:</a:t>
            </a:r>
          </a:p>
          <a:p>
            <a:pPr marL="12700" marR="5080">
              <a:lnSpc>
                <a:spcPct val="101899"/>
              </a:lnSpc>
              <a:spcBef>
                <a:spcPts val="85"/>
              </a:spcBef>
            </a:pPr>
            <a:endParaRPr lang="en-US" sz="240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01899"/>
              </a:lnSpc>
              <a:spcBef>
                <a:spcPts val="85"/>
              </a:spcBef>
            </a:pPr>
            <a:endParaRPr lang="en-US" sz="240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Verdana"/>
              </a:rPr>
              <a:t>Obstacle Detection and Avoidance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Verdana"/>
              </a:rPr>
              <a:t>Real-Time Data Processing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Verdana"/>
              </a:rPr>
              <a:t>Sensor Fusion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Verdana"/>
              </a:rPr>
              <a:t>Power and Efficiency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Verdana"/>
              </a:rPr>
              <a:t>System Scalability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endParaRPr lang="en-US" sz="2400" spc="-1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CD82795B-4F31-CE21-AA65-6799D1E207D4}"/>
              </a:ext>
            </a:extLst>
          </p:cNvPr>
          <p:cNvSpPr txBox="1"/>
          <p:nvPr/>
        </p:nvSpPr>
        <p:spPr>
          <a:xfrm>
            <a:off x="6864350" y="4921250"/>
            <a:ext cx="4343400" cy="307116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5"/>
              </a:spcBef>
            </a:pPr>
            <a:r>
              <a:rPr lang="en-US" sz="2400" spc="-10" dirty="0">
                <a:solidFill>
                  <a:srgbClr val="FFFFFF"/>
                </a:solidFill>
                <a:latin typeface="Verdana"/>
                <a:cs typeface="Verdana"/>
              </a:rPr>
              <a:t>Non-Technical Challenges:</a:t>
            </a:r>
          </a:p>
          <a:p>
            <a:pPr marL="12700" marR="5080">
              <a:lnSpc>
                <a:spcPct val="101899"/>
              </a:lnSpc>
              <a:spcBef>
                <a:spcPts val="85"/>
              </a:spcBef>
            </a:pPr>
            <a:endParaRPr lang="en-US" sz="240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01899"/>
              </a:lnSpc>
              <a:spcBef>
                <a:spcPts val="85"/>
              </a:spcBef>
            </a:pPr>
            <a:endParaRPr lang="en-US" sz="240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Verdana"/>
                <a:cs typeface="Verdana"/>
              </a:rPr>
              <a:t>User Acceptance and Trust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Verdana"/>
                <a:cs typeface="Verdana"/>
              </a:rPr>
              <a:t>Regulatory Compliance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Verdana"/>
                <a:cs typeface="Verdana"/>
              </a:rPr>
              <a:t>Cost Constraints</a:t>
            </a:r>
          </a:p>
          <a:p>
            <a:pPr marL="355600" marR="5080" indent="-342900">
              <a:lnSpc>
                <a:spcPct val="101899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Verdana"/>
                <a:cs typeface="Verdana"/>
              </a:rPr>
              <a:t>Maintenance and Support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566E55-C04D-59B9-5033-3BD7458FA029}"/>
                  </a:ext>
                </a:extLst>
              </p14:cNvPr>
              <p14:cNvContentPartPr/>
              <p14:nvPr/>
            </p14:nvContentPartPr>
            <p14:xfrm>
              <a:off x="3285226" y="2866875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566E55-C04D-59B9-5033-3BD7458FA0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6226" y="285787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Left Bracket 47">
            <a:extLst>
              <a:ext uri="{FF2B5EF4-FFF2-40B4-BE49-F238E27FC236}">
                <a16:creationId xmlns:a16="http://schemas.microsoft.com/office/drawing/2014/main" id="{A590D386-D36E-5C45-DE80-9B26EA9B36E9}"/>
              </a:ext>
            </a:extLst>
          </p:cNvPr>
          <p:cNvSpPr/>
          <p:nvPr/>
        </p:nvSpPr>
        <p:spPr>
          <a:xfrm rot="5400000">
            <a:off x="3111140" y="940159"/>
            <a:ext cx="1257300" cy="64000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FD75B86-4BB9-15F1-6808-8FCD62581C34}"/>
              </a:ext>
            </a:extLst>
          </p:cNvPr>
          <p:cNvCxnSpPr>
            <a:stCxn id="48" idx="1"/>
          </p:cNvCxnSpPr>
          <p:nvPr/>
        </p:nvCxnSpPr>
        <p:spPr>
          <a:xfrm flipV="1">
            <a:off x="3739790" y="2441950"/>
            <a:ext cx="360" cy="106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loud 4">
            <a:extLst>
              <a:ext uri="{FF2B5EF4-FFF2-40B4-BE49-F238E27FC236}">
                <a16:creationId xmlns:a16="http://schemas.microsoft.com/office/drawing/2014/main" id="{EF0FC342-967F-0D2F-5921-8ECEE0942D92}"/>
              </a:ext>
            </a:extLst>
          </p:cNvPr>
          <p:cNvSpPr/>
          <p:nvPr/>
        </p:nvSpPr>
        <p:spPr>
          <a:xfrm flipH="1">
            <a:off x="10175926" y="807066"/>
            <a:ext cx="5011390" cy="377190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 got your back with these challenges don’t worry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41AD9-BC5E-D8CD-BF23-C1A2380E8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67210" y="1726700"/>
            <a:ext cx="5938838" cy="6046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36" grpId="0"/>
      <p:bldP spid="48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 flipH="1">
            <a:off x="969" y="0"/>
            <a:ext cx="18288000" cy="10286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5242560" cy="53347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60"/>
              </a:spcBef>
            </a:pPr>
            <a:r>
              <a:rPr lang="en-US" sz="3300" spc="-50" dirty="0">
                <a:solidFill>
                  <a:srgbClr val="FFAB40"/>
                </a:solidFill>
              </a:rPr>
              <a:t>Project Objectives:</a:t>
            </a:r>
            <a:endParaRPr sz="3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F881A-E1A8-1C10-2398-620983E33AAB}"/>
              </a:ext>
            </a:extLst>
          </p:cNvPr>
          <p:cNvSpPr txBox="1"/>
          <p:nvPr/>
        </p:nvSpPr>
        <p:spPr>
          <a:xfrm>
            <a:off x="1977504" y="2721266"/>
            <a:ext cx="9155430" cy="412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2900">
              <a:lnSpc>
                <a:spcPct val="101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b="1" spc="-25" dirty="0">
                <a:solidFill>
                  <a:srgbClr val="FFFFFF"/>
                </a:solidFill>
                <a:latin typeface="Verdana"/>
                <a:cs typeface="Verdana"/>
              </a:rPr>
              <a:t>Develop a Fully Autonomous Golf Cart</a:t>
            </a:r>
          </a:p>
          <a:p>
            <a:pPr marL="355600" marR="5080" indent="-342900">
              <a:lnSpc>
                <a:spcPct val="101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b="1" spc="-25" dirty="0">
                <a:solidFill>
                  <a:srgbClr val="FFFFFF"/>
                </a:solidFill>
                <a:latin typeface="Verdana"/>
                <a:cs typeface="Verdana"/>
              </a:rPr>
              <a:t>Integrate Advanced Sensor Systems</a:t>
            </a:r>
          </a:p>
          <a:p>
            <a:pPr marL="355600" marR="5080" indent="-342900">
              <a:lnSpc>
                <a:spcPct val="101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b="1" spc="-25" dirty="0">
                <a:solidFill>
                  <a:srgbClr val="FFFFFF"/>
                </a:solidFill>
                <a:latin typeface="Verdana"/>
                <a:cs typeface="Verdana"/>
              </a:rPr>
              <a:t>Real-Time Data Processing</a:t>
            </a:r>
          </a:p>
          <a:p>
            <a:pPr marL="355600" marR="5080" indent="-342900">
              <a:lnSpc>
                <a:spcPct val="101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b="1" spc="-25" dirty="0">
                <a:solidFill>
                  <a:srgbClr val="FFFFFF"/>
                </a:solidFill>
                <a:latin typeface="Verdana"/>
                <a:cs typeface="Verdana"/>
              </a:rPr>
              <a:t>Obstacle Detection and Avoidance</a:t>
            </a:r>
          </a:p>
          <a:p>
            <a:pPr marL="355600" marR="5080" indent="-342900">
              <a:lnSpc>
                <a:spcPct val="101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b="1" spc="-25" dirty="0">
                <a:solidFill>
                  <a:srgbClr val="FFFFFF"/>
                </a:solidFill>
                <a:latin typeface="Verdana"/>
                <a:cs typeface="Verdana"/>
              </a:rPr>
              <a:t>Navigation and Path Planning</a:t>
            </a:r>
          </a:p>
          <a:p>
            <a:pPr marL="355600" marR="5080" indent="-342900">
              <a:lnSpc>
                <a:spcPct val="101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b="1" spc="-25" dirty="0">
                <a:solidFill>
                  <a:srgbClr val="FFFFFF"/>
                </a:solidFill>
                <a:latin typeface="Verdana"/>
                <a:cs typeface="Verdana"/>
              </a:rPr>
              <a:t>Cost-Effective Solution</a:t>
            </a:r>
          </a:p>
          <a:p>
            <a:pPr marL="355600" marR="5080" indent="-342900">
              <a:lnSpc>
                <a:spcPct val="101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b="1" spc="-25" dirty="0">
                <a:solidFill>
                  <a:srgbClr val="FFFFFF"/>
                </a:solidFill>
                <a:latin typeface="Verdana"/>
                <a:cs typeface="Verdana"/>
              </a:rPr>
              <a:t>Testing and Validation</a:t>
            </a:r>
          </a:p>
          <a:p>
            <a:pPr marL="355600" marR="5080" indent="-342900">
              <a:lnSpc>
                <a:spcPct val="1010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32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1156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2750" y="2559050"/>
            <a:ext cx="13411200" cy="2182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1899"/>
              </a:lnSpc>
              <a:spcBef>
                <a:spcPts val="85"/>
              </a:spcBef>
            </a:pPr>
            <a:r>
              <a:rPr lang="en-US" sz="7200" spc="-10" dirty="0">
                <a:solidFill>
                  <a:srgbClr val="FFFFFF"/>
                </a:solidFill>
                <a:latin typeface="Verdana"/>
                <a:cs typeface="Verdana"/>
              </a:rPr>
              <a:t>High – Level Architecture (Hardware and Software)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2B1D766-B306-BF49-590F-3B22FA136801}"/>
              </a:ext>
            </a:extLst>
          </p:cNvPr>
          <p:cNvSpPr/>
          <p:nvPr/>
        </p:nvSpPr>
        <p:spPr>
          <a:xfrm flipH="1">
            <a:off x="7778750" y="4733911"/>
            <a:ext cx="7203802" cy="315788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Behind every genius robot is a great blueprint. Let me break down the wires and wonders that make me tick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A4448-CAA0-6AB5-378C-C255B577F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02692" y="5114627"/>
            <a:ext cx="5938838" cy="60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26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4712</TotalTime>
  <Words>2458</Words>
  <Application>Microsoft Office PowerPoint</Application>
  <PresentationFormat>Custom</PresentationFormat>
  <Paragraphs>225</Paragraphs>
  <Slides>32</Slides>
  <Notes>20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</vt:lpstr>
      <vt:lpstr>Tahoma</vt:lpstr>
      <vt:lpstr>Times New Roman</vt:lpstr>
      <vt:lpstr>Verdana</vt:lpstr>
      <vt:lpstr>Office Theme</vt:lpstr>
      <vt:lpstr>Visio</vt:lpstr>
      <vt:lpstr>Autonomous Golf Cart  Supervisor: Dr.Uvais Qidwai </vt:lpstr>
      <vt:lpstr>Table of contents</vt:lpstr>
      <vt:lpstr>Introduction</vt:lpstr>
      <vt:lpstr>PowerPoint Presentation</vt:lpstr>
      <vt:lpstr>Problem Statement</vt:lpstr>
      <vt:lpstr>Challenges</vt:lpstr>
      <vt:lpstr>PowerPoint Presentation</vt:lpstr>
      <vt:lpstr>Project Objectives:</vt:lpstr>
      <vt:lpstr>High – Level Architecture (Hardware and Software)</vt:lpstr>
      <vt:lpstr>Hardware high-level Architecture</vt:lpstr>
      <vt:lpstr>Software high-level Architecture</vt:lpstr>
      <vt:lpstr>Design</vt:lpstr>
      <vt:lpstr>System Connectivity</vt:lpstr>
      <vt:lpstr>Proposed solution</vt:lpstr>
      <vt:lpstr>Proposed Solution</vt:lpstr>
      <vt:lpstr>Design constraints</vt:lpstr>
      <vt:lpstr>Design constraints</vt:lpstr>
      <vt:lpstr>Design constraints</vt:lpstr>
      <vt:lpstr>Implementation and Testing </vt:lpstr>
      <vt:lpstr>Implementation and Testing Phase 1</vt:lpstr>
      <vt:lpstr>Implementation and Testing Phase 1</vt:lpstr>
      <vt:lpstr>ROS2 </vt:lpstr>
      <vt:lpstr>Implementation and Testing Phase 2 </vt:lpstr>
      <vt:lpstr>Implementation and Testing phase 2</vt:lpstr>
      <vt:lpstr>Results</vt:lpstr>
      <vt:lpstr>Results:</vt:lpstr>
      <vt:lpstr>Summery &amp; Conclusion</vt:lpstr>
      <vt:lpstr>Sustainability Considerations</vt:lpstr>
      <vt:lpstr>Future work</vt:lpstr>
      <vt:lpstr>Future work</vt:lpstr>
      <vt:lpstr>Questions ?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Golf Cart  Supervisor: Prof.Uvais Qidwai</dc:title>
  <dc:creator>Abdelaziz Mohamed Ali Mohamed Shehata</dc:creator>
  <cp:lastModifiedBy>Abdelaziz Mohamed Ali Mohamed Shehata</cp:lastModifiedBy>
  <cp:revision>47</cp:revision>
  <dcterms:created xsi:type="dcterms:W3CDTF">2024-11-22T12:20:06Z</dcterms:created>
  <dcterms:modified xsi:type="dcterms:W3CDTF">2025-05-05T08:47:52Z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2024-11-22T00:00:00Z</vt:filetime>
  </property>
</Properties>
</file>